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91" d="100"/>
          <a:sy n="91" d="100"/>
        </p:scale>
        <p:origin x="12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67287A98-B695-4C48-9413-D193C0804A21}" type="datetimeFigureOut">
              <a:rPr lang="fa-IR" smtClean="0"/>
              <a:t>04/04/1441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79D6DD06-30A2-4DAE-84B1-11EFDB256BCD}" type="slidenum">
              <a:rPr lang="fa-IR" smtClean="0"/>
              <a:t>‹#›</a:t>
            </a:fld>
            <a:endParaRPr lang="fa-IR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6206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87A98-B695-4C48-9413-D193C0804A21}" type="datetimeFigureOut">
              <a:rPr lang="fa-IR" smtClean="0"/>
              <a:t>04/04/1441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6DD06-30A2-4DAE-84B1-11EFDB256BC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42232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87A98-B695-4C48-9413-D193C0804A21}" type="datetimeFigureOut">
              <a:rPr lang="fa-IR" smtClean="0"/>
              <a:t>04/04/1441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6DD06-30A2-4DAE-84B1-11EFDB256BCD}" type="slidenum">
              <a:rPr lang="fa-IR" smtClean="0"/>
              <a:t>‹#›</a:t>
            </a:fld>
            <a:endParaRPr lang="fa-IR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2489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87A98-B695-4C48-9413-D193C0804A21}" type="datetimeFigureOut">
              <a:rPr lang="fa-IR" smtClean="0"/>
              <a:t>04/04/1441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6DD06-30A2-4DAE-84B1-11EFDB256BC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801866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87A98-B695-4C48-9413-D193C0804A21}" type="datetimeFigureOut">
              <a:rPr lang="fa-IR" smtClean="0"/>
              <a:t>04/04/1441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6DD06-30A2-4DAE-84B1-11EFDB256BCD}" type="slidenum">
              <a:rPr lang="fa-IR" smtClean="0"/>
              <a:t>‹#›</a:t>
            </a:fld>
            <a:endParaRPr lang="fa-IR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7094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87A98-B695-4C48-9413-D193C0804A21}" type="datetimeFigureOut">
              <a:rPr lang="fa-IR" smtClean="0"/>
              <a:t>04/04/1441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6DD06-30A2-4DAE-84B1-11EFDB256BCD}" type="slidenum">
              <a:rPr lang="fa-IR" smtClean="0"/>
              <a:t>‹#›</a:t>
            </a:fld>
            <a:endParaRPr lang="fa-I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9111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87A98-B695-4C48-9413-D193C0804A21}" type="datetimeFigureOut">
              <a:rPr lang="fa-IR" smtClean="0"/>
              <a:t>04/04/1441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6DD06-30A2-4DAE-84B1-11EFDB256BC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326802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87A98-B695-4C48-9413-D193C0804A21}" type="datetimeFigureOut">
              <a:rPr lang="fa-IR" smtClean="0"/>
              <a:t>04/04/1441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6DD06-30A2-4DAE-84B1-11EFDB256BCD}" type="slidenum">
              <a:rPr lang="fa-IR" smtClean="0"/>
              <a:t>‹#›</a:t>
            </a:fld>
            <a:endParaRPr lang="fa-IR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2821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87A98-B695-4C48-9413-D193C0804A21}" type="datetimeFigureOut">
              <a:rPr lang="fa-IR" smtClean="0"/>
              <a:t>04/04/1441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6DD06-30A2-4DAE-84B1-11EFDB256BC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071509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87A98-B695-4C48-9413-D193C0804A21}" type="datetimeFigureOut">
              <a:rPr lang="fa-IR" smtClean="0"/>
              <a:t>04/04/1441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6DD06-30A2-4DAE-84B1-11EFDB256BC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845061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87A98-B695-4C48-9413-D193C0804A21}" type="datetimeFigureOut">
              <a:rPr lang="fa-IR" smtClean="0"/>
              <a:t>04/04/1441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6DD06-30A2-4DAE-84B1-11EFDB256BCD}" type="slidenum">
              <a:rPr lang="fa-IR" smtClean="0"/>
              <a:t>‹#›</a:t>
            </a:fld>
            <a:endParaRPr lang="fa-I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49713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87A98-B695-4C48-9413-D193C0804A21}" type="datetimeFigureOut">
              <a:rPr lang="fa-IR" smtClean="0"/>
              <a:t>04/04/1441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6DD06-30A2-4DAE-84B1-11EFDB256BCD}" type="slidenum">
              <a:rPr lang="fa-IR" smtClean="0"/>
              <a:t>‹#›</a:t>
            </a:fld>
            <a:endParaRPr lang="fa-IR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42052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87A98-B695-4C48-9413-D193C0804A21}" type="datetimeFigureOut">
              <a:rPr lang="fa-IR" smtClean="0"/>
              <a:t>04/04/1441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6DD06-30A2-4DAE-84B1-11EFDB256BC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3459729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87A98-B695-4C48-9413-D193C0804A21}" type="datetimeFigureOut">
              <a:rPr lang="fa-IR" smtClean="0"/>
              <a:t>04/04/1441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6DD06-30A2-4DAE-84B1-11EFDB256BCD}" type="slidenum">
              <a:rPr lang="fa-IR" smtClean="0"/>
              <a:t>‹#›</a:t>
            </a:fld>
            <a:endParaRPr lang="fa-IR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62606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87A98-B695-4C48-9413-D193C0804A21}" type="datetimeFigureOut">
              <a:rPr lang="fa-IR" smtClean="0"/>
              <a:t>04/04/1441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6DD06-30A2-4DAE-84B1-11EFDB256BCD}" type="slidenum">
              <a:rPr lang="fa-IR" smtClean="0"/>
              <a:t>‹#›</a:t>
            </a:fld>
            <a:endParaRPr lang="fa-I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73062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87A98-B695-4C48-9413-D193C0804A21}" type="datetimeFigureOut">
              <a:rPr lang="fa-IR" smtClean="0"/>
              <a:t>04/04/1441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6DD06-30A2-4DAE-84B1-11EFDB256BCD}" type="slidenum">
              <a:rPr lang="fa-IR" smtClean="0"/>
              <a:t>‹#›</a:t>
            </a:fld>
            <a:endParaRPr lang="fa-I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10700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87A98-B695-4C48-9413-D193C0804A21}" type="datetimeFigureOut">
              <a:rPr lang="fa-IR" smtClean="0"/>
              <a:t>04/04/1441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6DD06-30A2-4DAE-84B1-11EFDB256BCD}" type="slidenum">
              <a:rPr lang="fa-IR" smtClean="0"/>
              <a:t>‹#›</a:t>
            </a:fld>
            <a:endParaRPr lang="fa-IR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112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7287A98-B695-4C48-9413-D193C0804A21}" type="datetimeFigureOut">
              <a:rPr lang="fa-IR" smtClean="0"/>
              <a:t>04/04/1441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9D6DD06-30A2-4DAE-84B1-11EFDB256BC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475791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1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857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a-IR" dirty="0" smtClean="0"/>
              <a:t>خونریزی های مامائی</a:t>
            </a:r>
            <a:endParaRPr lang="fa-I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192975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b="1" dirty="0" smtClean="0"/>
              <a:t>شیوع 1/200 تا 1/250 زایمان ها</a:t>
            </a:r>
            <a:endParaRPr lang="fa-I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sz="4400" dirty="0">
                <a:ln w="3175" cmpd="sng">
                  <a:noFill/>
                </a:ln>
                <a:latin typeface="+mj-lt"/>
                <a:ea typeface="+mj-ea"/>
                <a:cs typeface="+mj-cs"/>
              </a:rPr>
              <a:t>میزان کشندگی 1/600 تا 1/800</a:t>
            </a:r>
          </a:p>
          <a:p>
            <a:r>
              <a:rPr lang="fa-IR" sz="4400" dirty="0">
                <a:ln w="3175" cmpd="sng">
                  <a:noFill/>
                </a:ln>
                <a:latin typeface="+mj-lt"/>
                <a:ea typeface="+mj-ea"/>
                <a:cs typeface="+mj-cs"/>
              </a:rPr>
              <a:t>اهمیت </a:t>
            </a:r>
            <a:r>
              <a:rPr lang="fa-IR" sz="4400" dirty="0" smtClean="0">
                <a:ln w="3175" cmpd="sng">
                  <a:noFill/>
                </a:ln>
                <a:latin typeface="+mj-lt"/>
                <a:ea typeface="+mj-ea"/>
                <a:cs typeface="+mj-cs"/>
              </a:rPr>
              <a:t>:</a:t>
            </a:r>
          </a:p>
          <a:p>
            <a:pPr marL="0" indent="0">
              <a:buNone/>
            </a:pPr>
            <a:r>
              <a:rPr lang="fa-IR" sz="4400" dirty="0" smtClean="0">
                <a:ln w="3175" cmpd="sng">
                  <a:noFill/>
                </a:ln>
                <a:latin typeface="+mj-lt"/>
                <a:ea typeface="+mj-ea"/>
                <a:cs typeface="+mj-cs"/>
              </a:rPr>
              <a:t>- از </a:t>
            </a:r>
            <a:r>
              <a:rPr lang="fa-IR" sz="4400" dirty="0">
                <a:ln w="3175" cmpd="sng">
                  <a:noFill/>
                </a:ln>
                <a:latin typeface="+mj-lt"/>
                <a:ea typeface="+mj-ea"/>
                <a:cs typeface="+mj-cs"/>
              </a:rPr>
              <a:t>علل مستقیم مرگ مادران و جزء اورژانس های مامائی می باشد.</a:t>
            </a:r>
          </a:p>
        </p:txBody>
      </p:sp>
    </p:spTree>
    <p:extLst>
      <p:ext uri="{BB962C8B-B14F-4D97-AF65-F5344CB8AC3E}">
        <p14:creationId xmlns:p14="http://schemas.microsoft.com/office/powerpoint/2010/main" val="114635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10058398" cy="1303867"/>
          </a:xfrm>
        </p:spPr>
        <p:txBody>
          <a:bodyPr>
            <a:normAutofit fontScale="90000"/>
          </a:bodyPr>
          <a:lstStyle/>
          <a:p>
            <a:pPr algn="r"/>
            <a:r>
              <a:rPr lang="fa-IR" dirty="0"/>
              <a:t>- </a:t>
            </a:r>
            <a:r>
              <a:rPr lang="fa-IR" dirty="0" smtClean="0"/>
              <a:t> 50درصد علت مرگ و میر مادران در کشورهای در حال توسعه است.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556932"/>
            <a:ext cx="10528300" cy="3318936"/>
          </a:xfrm>
        </p:spPr>
        <p:txBody>
          <a:bodyPr>
            <a:normAutofit/>
          </a:bodyPr>
          <a:lstStyle/>
          <a:p>
            <a:pPr marL="0" indent="0">
              <a:spcBef>
                <a:spcPct val="0"/>
              </a:spcBef>
              <a:buNone/>
            </a:pPr>
            <a:r>
              <a:rPr lang="fa-IR" sz="4000" dirty="0" smtClean="0">
                <a:ln w="3175" cmpd="sng">
                  <a:noFill/>
                </a:ln>
                <a:latin typeface="+mj-lt"/>
                <a:ea typeface="+mj-ea"/>
                <a:cs typeface="+mj-cs"/>
              </a:rPr>
              <a:t>-  یکی </a:t>
            </a:r>
            <a:r>
              <a:rPr lang="fa-IR" sz="4000" dirty="0">
                <a:ln w="3175" cmpd="sng">
                  <a:noFill/>
                </a:ln>
                <a:latin typeface="+mj-lt"/>
                <a:ea typeface="+mj-ea"/>
                <a:cs typeface="+mj-cs"/>
              </a:rPr>
              <a:t>از 5 علت مرگ و میر مادران درتمام کشورها می باشد</a:t>
            </a:r>
          </a:p>
        </p:txBody>
      </p:sp>
    </p:spTree>
    <p:extLst>
      <p:ext uri="{BB962C8B-B14F-4D97-AF65-F5344CB8AC3E}">
        <p14:creationId xmlns:p14="http://schemas.microsoft.com/office/powerpoint/2010/main" val="2356092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 smtClean="0"/>
              <a:t>تعریف  :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sz="4400" dirty="0">
                <a:ln w="3175" cmpd="sng">
                  <a:noFill/>
                </a:ln>
                <a:latin typeface="+mj-lt"/>
                <a:ea typeface="+mj-ea"/>
                <a:cs typeface="+mj-cs"/>
              </a:rPr>
              <a:t>خونریزی زود رس : </a:t>
            </a:r>
            <a:r>
              <a:rPr lang="fa-IR" dirty="0" smtClean="0"/>
              <a:t>در </a:t>
            </a:r>
            <a:r>
              <a:rPr lang="fa-IR" dirty="0"/>
              <a:t>عرض </a:t>
            </a:r>
            <a:r>
              <a:rPr lang="fa-IR" dirty="0" smtClean="0"/>
              <a:t>24ساعت اول بعد از زایمان</a:t>
            </a:r>
            <a:endParaRPr lang="fa-IR" dirty="0"/>
          </a:p>
          <a:p>
            <a:endParaRPr lang="fa-IR" dirty="0" smtClean="0"/>
          </a:p>
          <a:p>
            <a:r>
              <a:rPr lang="fa-IR" sz="4400" dirty="0">
                <a:ln w="3175" cmpd="sng">
                  <a:noFill/>
                </a:ln>
                <a:latin typeface="+mj-lt"/>
                <a:ea typeface="+mj-ea"/>
                <a:cs typeface="+mj-cs"/>
              </a:rPr>
              <a:t>خونریزی دیر رس :</a:t>
            </a:r>
            <a:r>
              <a:rPr lang="fa-IR" dirty="0" smtClean="0"/>
              <a:t>از 24 تا 12 هفته بعد از زایمان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1492421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 smtClean="0"/>
              <a:t>تشخیص :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از دست دادن بیش از 500 </a:t>
            </a:r>
            <a:r>
              <a:rPr lang="en-US" dirty="0" smtClean="0"/>
              <a:t>cc</a:t>
            </a:r>
            <a:r>
              <a:rPr lang="fa-IR" dirty="0" smtClean="0"/>
              <a:t> بعد از زایمان طبیعی</a:t>
            </a:r>
          </a:p>
          <a:p>
            <a:r>
              <a:rPr lang="fa-IR" dirty="0"/>
              <a:t>از دست دادن بیش از </a:t>
            </a:r>
            <a:r>
              <a:rPr lang="fa-IR" dirty="0" smtClean="0"/>
              <a:t>1000 </a:t>
            </a:r>
            <a:r>
              <a:rPr lang="en-US" dirty="0" smtClean="0"/>
              <a:t> cc </a:t>
            </a:r>
            <a:r>
              <a:rPr lang="fa-IR" dirty="0"/>
              <a:t>بعد از زایمان </a:t>
            </a:r>
            <a:r>
              <a:rPr lang="fa-IR" dirty="0" smtClean="0"/>
              <a:t>سزارین</a:t>
            </a:r>
          </a:p>
          <a:p>
            <a:r>
              <a:rPr lang="en-US" dirty="0" smtClean="0"/>
              <a:t>HCT</a:t>
            </a:r>
            <a:r>
              <a:rPr lang="fa-IR" dirty="0" smtClean="0"/>
              <a:t> 10≤ بعد از زایمان</a:t>
            </a:r>
          </a:p>
          <a:p>
            <a:r>
              <a:rPr lang="fa-IR" dirty="0" smtClean="0"/>
              <a:t>در زمانی </a:t>
            </a:r>
            <a:r>
              <a:rPr lang="fa-IR" dirty="0"/>
              <a:t>که </a:t>
            </a:r>
            <a:r>
              <a:rPr lang="fa-IR" dirty="0" smtClean="0"/>
              <a:t>خونریزی خارجی نداریم  تشخیص از روی علائم</a:t>
            </a:r>
          </a:p>
          <a:p>
            <a:endParaRPr lang="fa-IR" dirty="0"/>
          </a:p>
          <a:p>
            <a:endParaRPr lang="fa-IR" dirty="0"/>
          </a:p>
        </p:txBody>
      </p:sp>
      <p:sp>
        <p:nvSpPr>
          <p:cNvPr id="4" name="Down Arrow 3"/>
          <p:cNvSpPr/>
          <p:nvPr/>
        </p:nvSpPr>
        <p:spPr>
          <a:xfrm>
            <a:off x="10667997" y="3683000"/>
            <a:ext cx="2286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878856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4887873"/>
              </p:ext>
            </p:extLst>
          </p:nvPr>
        </p:nvGraphicFramePr>
        <p:xfrm>
          <a:off x="508002" y="850900"/>
          <a:ext cx="10388598" cy="5291113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3462866">
                  <a:extLst>
                    <a:ext uri="{9D8B030D-6E8A-4147-A177-3AD203B41FA5}">
                      <a16:colId xmlns:a16="http://schemas.microsoft.com/office/drawing/2014/main" val="356677219"/>
                    </a:ext>
                  </a:extLst>
                </a:gridCol>
                <a:gridCol w="3462866">
                  <a:extLst>
                    <a:ext uri="{9D8B030D-6E8A-4147-A177-3AD203B41FA5}">
                      <a16:colId xmlns:a16="http://schemas.microsoft.com/office/drawing/2014/main" val="3641332592"/>
                    </a:ext>
                  </a:extLst>
                </a:gridCol>
                <a:gridCol w="3462866">
                  <a:extLst>
                    <a:ext uri="{9D8B030D-6E8A-4147-A177-3AD203B41FA5}">
                      <a16:colId xmlns:a16="http://schemas.microsoft.com/office/drawing/2014/main" val="3479591952"/>
                    </a:ext>
                  </a:extLst>
                </a:gridCol>
              </a:tblGrid>
              <a:tr h="1007053">
                <a:tc>
                  <a:txBody>
                    <a:bodyPr/>
                    <a:lstStyle/>
                    <a:p>
                      <a:pPr rtl="1"/>
                      <a:r>
                        <a:rPr lang="en-US" sz="3200" dirty="0" smtClean="0"/>
                        <a:t>LOSS</a:t>
                      </a:r>
                      <a:endParaRPr lang="fa-IR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3200" dirty="0" smtClean="0"/>
                        <a:t>فشار</a:t>
                      </a:r>
                      <a:r>
                        <a:rPr lang="fa-IR" sz="3200" baseline="0" dirty="0" smtClean="0"/>
                        <a:t> خون</a:t>
                      </a:r>
                      <a:endParaRPr lang="fa-IR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3200" dirty="0" smtClean="0"/>
                        <a:t>علائم</a:t>
                      </a:r>
                      <a:endParaRPr lang="fa-IR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1176350"/>
                  </a:ext>
                </a:extLst>
              </a:tr>
              <a:tr h="1113060">
                <a:tc>
                  <a:txBody>
                    <a:bodyPr/>
                    <a:lstStyle/>
                    <a:p>
                      <a:pPr rtl="1"/>
                      <a:r>
                        <a:rPr lang="fa-IR" sz="2800" dirty="0" smtClean="0"/>
                        <a:t>1000-500</a:t>
                      </a:r>
                      <a:endParaRPr lang="fa-I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2800" dirty="0" smtClean="0"/>
                        <a:t>فشار خون نرمال</a:t>
                      </a:r>
                    </a:p>
                    <a:p>
                      <a:pPr rtl="1"/>
                      <a:endParaRPr lang="fa-I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2800" dirty="0" smtClean="0"/>
                        <a:t>مضطرب –سردرد خفیف – افزایش خفیف </a:t>
                      </a:r>
                      <a:r>
                        <a:rPr lang="en-US" sz="2800" dirty="0" smtClean="0"/>
                        <a:t>HR</a:t>
                      </a:r>
                      <a:endParaRPr lang="fa-I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57545"/>
                  </a:ext>
                </a:extLst>
              </a:tr>
              <a:tr h="1113060">
                <a:tc>
                  <a:txBody>
                    <a:bodyPr/>
                    <a:lstStyle/>
                    <a:p>
                      <a:pPr rtl="1"/>
                      <a:r>
                        <a:rPr lang="fa-IR" sz="2800" dirty="0" smtClean="0"/>
                        <a:t>1500-1000</a:t>
                      </a:r>
                      <a:endParaRPr lang="fa-I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2800" dirty="0" smtClean="0"/>
                        <a:t>فشار خون  مختصر پائین</a:t>
                      </a:r>
                      <a:endParaRPr lang="fa-I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2800" dirty="0" smtClean="0"/>
                        <a:t>مضطرب – ضعف – تاکیکاردی 100-120</a:t>
                      </a:r>
                      <a:endParaRPr lang="fa-I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169280"/>
                  </a:ext>
                </a:extLst>
              </a:tr>
              <a:tr h="1113060">
                <a:tc>
                  <a:txBody>
                    <a:bodyPr/>
                    <a:lstStyle/>
                    <a:p>
                      <a:pPr rtl="1"/>
                      <a:r>
                        <a:rPr lang="fa-IR" sz="2800" dirty="0" smtClean="0"/>
                        <a:t>2000-1500</a:t>
                      </a:r>
                      <a:endParaRPr lang="fa-I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2800" dirty="0" smtClean="0"/>
                        <a:t>80-70</a:t>
                      </a:r>
                      <a:endParaRPr lang="fa-I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2800" dirty="0" smtClean="0"/>
                        <a:t>گیج</a:t>
                      </a:r>
                      <a:r>
                        <a:rPr lang="fa-IR" sz="2800" baseline="0" dirty="0" smtClean="0"/>
                        <a:t> – </a:t>
                      </a:r>
                      <a:r>
                        <a:rPr lang="en-US" sz="2800" baseline="0" dirty="0" smtClean="0"/>
                        <a:t>PALE</a:t>
                      </a:r>
                      <a:r>
                        <a:rPr lang="fa-IR" sz="2800" baseline="0" dirty="0" smtClean="0"/>
                        <a:t>- تاکیکارد 140-120-الیگوریک</a:t>
                      </a:r>
                      <a:endParaRPr lang="fa-I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8297428"/>
                  </a:ext>
                </a:extLst>
              </a:tr>
              <a:tr h="644868">
                <a:tc>
                  <a:txBody>
                    <a:bodyPr/>
                    <a:lstStyle/>
                    <a:p>
                      <a:pPr rtl="1"/>
                      <a:r>
                        <a:rPr lang="fa-IR" sz="2800" dirty="0" smtClean="0"/>
                        <a:t>3000-2000</a:t>
                      </a:r>
                      <a:endParaRPr lang="fa-I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2800" dirty="0" smtClean="0"/>
                        <a:t>70-50</a:t>
                      </a:r>
                      <a:endParaRPr lang="fa-I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fa-IR" sz="2800" dirty="0" smtClean="0"/>
                        <a:t>لتراژیک-</a:t>
                      </a:r>
                      <a:r>
                        <a:rPr lang="fa-IR" sz="2800" baseline="0" dirty="0" smtClean="0"/>
                        <a:t> آنوریک – تاکیکارد &gt;140</a:t>
                      </a:r>
                      <a:endParaRPr lang="fa-I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2786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5355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نکات مهم در تخمین خونریزی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تخمین چشمی 33%  یا بیشتر </a:t>
            </a:r>
            <a:r>
              <a:rPr lang="fa-IR" dirty="0"/>
              <a:t>از </a:t>
            </a:r>
            <a:r>
              <a:rPr lang="fa-IR" dirty="0" smtClean="0"/>
              <a:t>تخمین واقعی است.</a:t>
            </a:r>
          </a:p>
          <a:p>
            <a:r>
              <a:rPr lang="fa-IR" dirty="0" smtClean="0"/>
              <a:t>در تخمین خونریزی حتما حواسمون به وزن مادر و </a:t>
            </a:r>
            <a:r>
              <a:rPr lang="en-US" dirty="0" smtClean="0"/>
              <a:t>HB </a:t>
            </a:r>
            <a:r>
              <a:rPr lang="fa-IR" dirty="0" smtClean="0"/>
              <a:t> اولیه مادر باشد</a:t>
            </a:r>
          </a:p>
          <a:p>
            <a:r>
              <a:rPr lang="fa-IR" dirty="0" smtClean="0"/>
              <a:t>تخمین دقیقتر در شمارش گازها و پارچه ها و وزن کردن آنها است.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932110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چگونه خونریزی های بعد زایمان را مدیریت کنیم :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به محض تشخیص مدیریت آن شامل 4 جزء است که باید همزمان به آنها توجه شود:</a:t>
            </a:r>
          </a:p>
          <a:p>
            <a:pPr marL="0" indent="0">
              <a:buNone/>
            </a:pPr>
            <a:r>
              <a:rPr lang="fa-IR" dirty="0" smtClean="0"/>
              <a:t>1- احیا</a:t>
            </a:r>
          </a:p>
          <a:p>
            <a:pPr marL="0" indent="0">
              <a:buNone/>
            </a:pPr>
            <a:r>
              <a:rPr lang="fa-IR" dirty="0" smtClean="0"/>
              <a:t>2- مانیتورینگ</a:t>
            </a:r>
          </a:p>
          <a:p>
            <a:pPr marL="0" indent="0">
              <a:buNone/>
            </a:pPr>
            <a:r>
              <a:rPr lang="fa-IR" dirty="0" smtClean="0"/>
              <a:t>3- تشخیص علت و همزمان با آن مداخلات داروئی و مکانیکی</a:t>
            </a:r>
          </a:p>
          <a:p>
            <a:pPr marL="0" indent="0">
              <a:buNone/>
            </a:pPr>
            <a:r>
              <a:rPr lang="fa-IR" dirty="0" smtClean="0"/>
              <a:t>4- ارتباط با متخصصین مرتبط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223700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a-IR" dirty="0" smtClean="0"/>
              <a:t>نحوه اداره خونریزی </a:t>
            </a:r>
            <a:r>
              <a:rPr lang="en-US" dirty="0" smtClean="0"/>
              <a:t> </a:t>
            </a:r>
            <a:r>
              <a:rPr lang="en-US" sz="3100" dirty="0" smtClean="0"/>
              <a:t>500 cc) </a:t>
            </a:r>
            <a:r>
              <a:rPr lang="fa-IR" sz="3100" dirty="0"/>
              <a:t>بعد </a:t>
            </a:r>
            <a:r>
              <a:rPr lang="fa-IR" sz="2700" dirty="0"/>
              <a:t>از زایمان طبیعی</a:t>
            </a:r>
            <a:br>
              <a:rPr lang="fa-IR" sz="2700" dirty="0"/>
            </a:br>
            <a:r>
              <a:rPr lang="fa-IR" sz="2700" dirty="0" smtClean="0"/>
              <a:t>1000  </a:t>
            </a:r>
            <a:r>
              <a:rPr lang="en-US" sz="2700" dirty="0"/>
              <a:t>cc </a:t>
            </a:r>
            <a:r>
              <a:rPr lang="fa-IR" sz="2700" dirty="0"/>
              <a:t>بعد از زایمان </a:t>
            </a:r>
            <a:r>
              <a:rPr lang="fa-IR" sz="2700" dirty="0" smtClean="0"/>
              <a:t>سزارین)</a:t>
            </a:r>
            <a:r>
              <a:rPr lang="fa-IR" dirty="0"/>
              <a:t/>
            </a:r>
            <a:br>
              <a:rPr lang="fa-IR" dirty="0"/>
            </a:b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a-IR" sz="4000" dirty="0">
                <a:ln w="3175" cmpd="sng">
                  <a:noFill/>
                </a:ln>
                <a:latin typeface="+mj-lt"/>
                <a:ea typeface="+mj-ea"/>
                <a:cs typeface="+mj-cs"/>
              </a:rPr>
              <a:t>قدم های اولیه</a:t>
            </a:r>
          </a:p>
          <a:p>
            <a:r>
              <a:rPr lang="fa-IR" dirty="0" smtClean="0"/>
              <a:t>درخواست کمک و اعلام پیش کد خونریزی</a:t>
            </a:r>
          </a:p>
          <a:p>
            <a:r>
              <a:rPr lang="fa-IR" dirty="0" smtClean="0"/>
              <a:t>اطلاع به متخصص زنان</a:t>
            </a:r>
          </a:p>
          <a:p>
            <a:r>
              <a:rPr lang="fa-IR" dirty="0" smtClean="0"/>
              <a:t>گرفتن 2 </a:t>
            </a:r>
            <a:r>
              <a:rPr lang="en-US" dirty="0" smtClean="0"/>
              <a:t> IV </a:t>
            </a:r>
            <a:r>
              <a:rPr lang="fa-IR" dirty="0" smtClean="0"/>
              <a:t> لاین بزرگ</a:t>
            </a:r>
          </a:p>
          <a:p>
            <a:r>
              <a:rPr lang="fa-IR" dirty="0" smtClean="0"/>
              <a:t>افزایش مایعات وریدی (رینگر و رینگر لاکتات حداکثر 3.5 لیتر )</a:t>
            </a:r>
          </a:p>
          <a:p>
            <a:r>
              <a:rPr lang="fa-IR" dirty="0" smtClean="0"/>
              <a:t>فولی</a:t>
            </a:r>
          </a:p>
          <a:p>
            <a:r>
              <a:rPr lang="fa-IR" dirty="0" smtClean="0"/>
              <a:t>گرم نگه داشتن بیمار</a:t>
            </a:r>
          </a:p>
          <a:p>
            <a:pPr marL="0" indent="0">
              <a:buNone/>
            </a:pPr>
            <a:endParaRPr lang="fa-IR" dirty="0" smtClean="0"/>
          </a:p>
          <a:p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2479565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622300"/>
            <a:ext cx="9601196" cy="5253568"/>
          </a:xfrm>
        </p:spPr>
        <p:txBody>
          <a:bodyPr/>
          <a:lstStyle/>
          <a:p>
            <a:r>
              <a:rPr lang="fa-IR" dirty="0" smtClean="0"/>
              <a:t>ماساژ دودستی رحم</a:t>
            </a:r>
          </a:p>
          <a:p>
            <a:r>
              <a:rPr lang="en-US" dirty="0" smtClean="0"/>
              <a:t>O2</a:t>
            </a:r>
            <a:r>
              <a:rPr lang="fa-IR" dirty="0" smtClean="0"/>
              <a:t> درمانی 4-2 </a:t>
            </a:r>
            <a:r>
              <a:rPr lang="en-US" dirty="0" smtClean="0"/>
              <a:t>LIT/MIN</a:t>
            </a:r>
            <a:r>
              <a:rPr lang="fa-IR" dirty="0" smtClean="0"/>
              <a:t> </a:t>
            </a:r>
            <a:r>
              <a:rPr lang="en-US" dirty="0" smtClean="0"/>
              <a:t> </a:t>
            </a:r>
            <a:r>
              <a:rPr lang="fa-IR" dirty="0" smtClean="0"/>
              <a:t> با کانول بینی 8-6 </a:t>
            </a:r>
            <a:r>
              <a:rPr lang="en-US" dirty="0" smtClean="0"/>
              <a:t>LIT/MIN</a:t>
            </a:r>
            <a:r>
              <a:rPr lang="fa-IR" dirty="0" smtClean="0"/>
              <a:t> با ماسک</a:t>
            </a:r>
          </a:p>
          <a:p>
            <a:r>
              <a:rPr lang="fa-IR" dirty="0" smtClean="0"/>
              <a:t>درخواست آزمایشات مانند </a:t>
            </a:r>
            <a:r>
              <a:rPr lang="en-US" dirty="0" smtClean="0"/>
              <a:t>ABG-CBC-B.G-</a:t>
            </a:r>
            <a:r>
              <a:rPr lang="fa-IR" dirty="0" smtClean="0"/>
              <a:t> - فاکتورهای انعقادی-تستهای کبدی-کلیوی و پیگیری جواب آنها</a:t>
            </a:r>
          </a:p>
          <a:p>
            <a:pPr marL="0" indent="0">
              <a:buNone/>
            </a:pPr>
            <a:r>
              <a:rPr lang="fa-IR" sz="4000" dirty="0" smtClean="0"/>
              <a:t>آزمایشگاه  و بانک خون</a:t>
            </a:r>
          </a:p>
          <a:p>
            <a:r>
              <a:rPr lang="fa-IR" dirty="0" smtClean="0"/>
              <a:t>درخواست  2 واحد </a:t>
            </a:r>
            <a:r>
              <a:rPr lang="en-US" dirty="0" err="1" smtClean="0"/>
              <a:t>p.c</a:t>
            </a:r>
            <a:r>
              <a:rPr lang="fa-IR" dirty="0" smtClean="0"/>
              <a:t>   </a:t>
            </a:r>
            <a:r>
              <a:rPr lang="en-US" dirty="0" smtClean="0"/>
              <a:t> </a:t>
            </a:r>
            <a:r>
              <a:rPr lang="fa-IR" dirty="0" smtClean="0"/>
              <a:t>اطمینان از گروه خونی</a:t>
            </a:r>
          </a:p>
          <a:p>
            <a:r>
              <a:rPr lang="fa-IR" dirty="0" smtClean="0"/>
              <a:t>تعیین علت خونریزی و درمان آن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2159967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622300"/>
            <a:ext cx="9601196" cy="5253568"/>
          </a:xfrm>
        </p:spPr>
        <p:txBody>
          <a:bodyPr/>
          <a:lstStyle/>
          <a:p>
            <a:r>
              <a:rPr lang="fa-IR" dirty="0" smtClean="0"/>
              <a:t>ماساژ دودستی رحم</a:t>
            </a:r>
          </a:p>
          <a:p>
            <a:r>
              <a:rPr lang="en-US" dirty="0" smtClean="0"/>
              <a:t>O2</a:t>
            </a:r>
            <a:r>
              <a:rPr lang="fa-IR" dirty="0" smtClean="0"/>
              <a:t> درمانی 4-2 </a:t>
            </a:r>
            <a:r>
              <a:rPr lang="en-US" dirty="0" smtClean="0"/>
              <a:t>LIT/MIN</a:t>
            </a:r>
            <a:r>
              <a:rPr lang="fa-IR" dirty="0" smtClean="0"/>
              <a:t> </a:t>
            </a:r>
            <a:r>
              <a:rPr lang="en-US" dirty="0" smtClean="0"/>
              <a:t> </a:t>
            </a:r>
            <a:r>
              <a:rPr lang="fa-IR" dirty="0" smtClean="0"/>
              <a:t> با کانول بینی 8-6 </a:t>
            </a:r>
            <a:r>
              <a:rPr lang="en-US" dirty="0" smtClean="0"/>
              <a:t>LIT/MIN</a:t>
            </a:r>
            <a:r>
              <a:rPr lang="fa-IR" dirty="0" smtClean="0"/>
              <a:t> با ماسک</a:t>
            </a:r>
          </a:p>
          <a:p>
            <a:r>
              <a:rPr lang="fa-IR" dirty="0" smtClean="0"/>
              <a:t>درخواست آزمایشات مانند </a:t>
            </a:r>
            <a:r>
              <a:rPr lang="en-US" dirty="0" smtClean="0"/>
              <a:t>ABG-CBC-B.G-</a:t>
            </a:r>
            <a:r>
              <a:rPr lang="fa-IR" dirty="0" smtClean="0"/>
              <a:t> - فاکتورهای انعقادی-تستهای کبدی-کلیوی و پیگیری جواب آنها</a:t>
            </a:r>
          </a:p>
          <a:p>
            <a:pPr marL="0" indent="0">
              <a:buNone/>
            </a:pPr>
            <a:r>
              <a:rPr lang="fa-IR" sz="4000" dirty="0" smtClean="0"/>
              <a:t>آزمایشگاه  و بانک خون</a:t>
            </a:r>
          </a:p>
          <a:p>
            <a:r>
              <a:rPr lang="fa-IR" dirty="0" smtClean="0"/>
              <a:t>درخواست  2 واحد </a:t>
            </a:r>
            <a:r>
              <a:rPr lang="en-US" dirty="0" err="1" smtClean="0"/>
              <a:t>p.c</a:t>
            </a:r>
            <a:r>
              <a:rPr lang="fa-IR" dirty="0" smtClean="0"/>
              <a:t>   </a:t>
            </a:r>
            <a:r>
              <a:rPr lang="en-US" dirty="0" smtClean="0"/>
              <a:t> </a:t>
            </a:r>
            <a:r>
              <a:rPr lang="fa-IR" dirty="0" smtClean="0"/>
              <a:t>اطمینان از گروه خونی</a:t>
            </a:r>
          </a:p>
          <a:p>
            <a:r>
              <a:rPr lang="fa-IR" dirty="0" smtClean="0"/>
              <a:t>تعیین علت خونریزی و درمان آن</a:t>
            </a:r>
            <a:endParaRPr lang="fa-IR" dirty="0"/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3098800" y="2387600"/>
            <a:ext cx="13589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6784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اعضای پیش کد خونریزی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عامل زایمان </a:t>
            </a:r>
          </a:p>
          <a:p>
            <a:r>
              <a:rPr lang="fa-IR" dirty="0" smtClean="0"/>
              <a:t>ماما مسئول</a:t>
            </a:r>
          </a:p>
          <a:p>
            <a:r>
              <a:rPr lang="fa-IR" dirty="0" smtClean="0"/>
              <a:t>متخصص زنان کشیک</a:t>
            </a:r>
          </a:p>
          <a:p>
            <a:r>
              <a:rPr lang="fa-IR" dirty="0" smtClean="0"/>
              <a:t>سوپروایزر</a:t>
            </a:r>
          </a:p>
          <a:p>
            <a:r>
              <a:rPr lang="fa-IR" dirty="0" smtClean="0"/>
              <a:t>بیهوشی در صورت نیاز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223815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تعیین علت خونریزی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1-  </a:t>
            </a:r>
            <a:r>
              <a:rPr lang="fa-IR" sz="4400" dirty="0" smtClean="0"/>
              <a:t>آتونی </a:t>
            </a:r>
          </a:p>
          <a:p>
            <a:pPr marL="0" indent="0">
              <a:buNone/>
            </a:pPr>
            <a:r>
              <a:rPr lang="fa-IR" sz="4400" dirty="0" smtClean="0"/>
              <a:t>ریسک فاکتورها: سنتو – سیر لیبر غیر طبیعی-    </a:t>
            </a:r>
            <a:r>
              <a:rPr lang="en-US" sz="4400" dirty="0"/>
              <a:t>GA</a:t>
            </a:r>
            <a:r>
              <a:rPr lang="fa-IR" sz="4400" dirty="0" smtClean="0"/>
              <a:t>مولتی پار- جنین </a:t>
            </a:r>
            <a:r>
              <a:rPr lang="fa-IR" sz="4400" dirty="0"/>
              <a:t>ماکروزوم- کوریو- فیبروم</a:t>
            </a:r>
            <a:endParaRPr lang="fa-IR" sz="4400" dirty="0" smtClean="0"/>
          </a:p>
          <a:p>
            <a:pPr marL="0" indent="0">
              <a:buNone/>
            </a:pPr>
            <a:r>
              <a:rPr lang="fa-IR" sz="4400" dirty="0" smtClean="0"/>
              <a:t>             </a:t>
            </a:r>
            <a:endParaRPr lang="fa-IR" sz="4400" dirty="0"/>
          </a:p>
        </p:txBody>
      </p:sp>
    </p:spTree>
    <p:extLst>
      <p:ext uri="{BB962C8B-B14F-4D97-AF65-F5344CB8AC3E}">
        <p14:creationId xmlns:p14="http://schemas.microsoft.com/office/powerpoint/2010/main" val="1343495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334433"/>
            <a:ext cx="9601196" cy="1303867"/>
          </a:xfrm>
        </p:spPr>
        <p:txBody>
          <a:bodyPr/>
          <a:lstStyle/>
          <a:p>
            <a:r>
              <a:rPr lang="fa-IR" dirty="0" smtClean="0"/>
              <a:t>اقدامات درمانی به ترتیب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5500" y="1371600"/>
            <a:ext cx="10071097" cy="4114800"/>
          </a:xfrm>
        </p:spPr>
        <p:txBody>
          <a:bodyPr>
            <a:normAutofit fontScale="92500" lnSpcReduction="20000"/>
          </a:bodyPr>
          <a:lstStyle/>
          <a:p>
            <a:r>
              <a:rPr lang="fa-IR" dirty="0" smtClean="0"/>
              <a:t>* اکسی توسین 40 واحد سنتو در 500 سی سی سرم  60 قطره در دقیقه  حداکثر 3 لیتر 10 واحد مستقیم در میومتر</a:t>
            </a:r>
          </a:p>
          <a:p>
            <a:r>
              <a:rPr lang="fa-IR" dirty="0" smtClean="0"/>
              <a:t>عارضه : افت فشار خون  - تهوع استفراغ – تاکیکاردی</a:t>
            </a:r>
          </a:p>
          <a:p>
            <a:pPr marL="0" indent="0">
              <a:buNone/>
            </a:pPr>
            <a:r>
              <a:rPr lang="fa-IR" dirty="0" smtClean="0"/>
              <a:t> *مترژن   میلی گرم 0.2حداکثر تا 1 میلی گرم    (حداکثر تا 5 دوز به فاصله هر 15 دقیقه )  </a:t>
            </a:r>
          </a:p>
          <a:p>
            <a:pPr marL="0" indent="0">
              <a:buNone/>
            </a:pPr>
            <a:r>
              <a:rPr lang="fa-IR" dirty="0"/>
              <a:t> عارضه : </a:t>
            </a:r>
            <a:r>
              <a:rPr lang="fa-IR" dirty="0" smtClean="0"/>
              <a:t>هایپرتانسیون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a-IR" dirty="0" smtClean="0">
                <a:solidFill>
                  <a:schemeClr val="tx1"/>
                </a:solidFill>
              </a:rPr>
              <a:t>پروستاگلاندین F 2 آلفا  250 میلی گرم عضلانی حداکثر تا 5 عدد به فاصله هر 15 دقیقه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a-IR" dirty="0" smtClean="0">
                <a:solidFill>
                  <a:schemeClr val="tx1"/>
                </a:solidFill>
              </a:rPr>
              <a:t>عارضه : هایپر تانسیون – تاکی کاردی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a-IR" dirty="0" smtClean="0"/>
              <a:t>* مزوپروستول :1000-800 رکتال   800 زیر زبا نی    600 خوراکی  </a:t>
            </a:r>
          </a:p>
          <a:p>
            <a:pPr marL="0" indent="0">
              <a:buNone/>
            </a:pPr>
            <a:r>
              <a:rPr lang="fa-IR" dirty="0" smtClean="0"/>
              <a:t>عارضه </a:t>
            </a:r>
            <a:r>
              <a:rPr lang="fa-IR" dirty="0"/>
              <a:t>: تهوع استفراغ </a:t>
            </a:r>
            <a:r>
              <a:rPr lang="fa-IR" dirty="0" smtClean="0"/>
              <a:t>  اسهال</a:t>
            </a:r>
          </a:p>
          <a:p>
            <a:pPr marL="0" indent="0">
              <a:buNone/>
            </a:pPr>
            <a:r>
              <a:rPr lang="fa-IR" dirty="0" smtClean="0"/>
              <a:t>* ترانگزامیک اسید : 1 گرم در 10 دقیقه 100 سی سی سرم  </a:t>
            </a:r>
            <a:r>
              <a:rPr lang="en-US" dirty="0" smtClean="0"/>
              <a:t>N/S </a:t>
            </a:r>
            <a:r>
              <a:rPr lang="fa-IR" dirty="0" smtClean="0"/>
              <a:t>  در صورت نیاز 30 دقیقه دیگرتکرار</a:t>
            </a:r>
          </a:p>
          <a:p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30941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مداخلات مکانیکی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1- ماساژدودستی رحم</a:t>
            </a:r>
          </a:p>
          <a:p>
            <a:r>
              <a:rPr lang="fa-IR" dirty="0" smtClean="0"/>
              <a:t>2- پک کردن رحم  </a:t>
            </a:r>
            <a:endParaRPr lang="fa-IR" dirty="0"/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7505700" y="3352800"/>
            <a:ext cx="939800" cy="12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>
            <a:off x="7010400" y="3441700"/>
            <a:ext cx="1447800" cy="330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6134100" y="3454400"/>
            <a:ext cx="2311400" cy="1117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368800" y="2996168"/>
            <a:ext cx="2921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fa-IR" dirty="0" smtClean="0"/>
              <a:t>بالون بکری</a:t>
            </a:r>
            <a:endParaRPr lang="fa-IR" dirty="0"/>
          </a:p>
        </p:txBody>
      </p:sp>
      <p:sp>
        <p:nvSpPr>
          <p:cNvPr id="11" name="TextBox 10"/>
          <p:cNvSpPr txBox="1"/>
          <p:nvPr/>
        </p:nvSpPr>
        <p:spPr>
          <a:xfrm>
            <a:off x="4368800" y="3587234"/>
            <a:ext cx="2438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fa-IR" dirty="0"/>
          </a:p>
        </p:txBody>
      </p:sp>
      <p:sp>
        <p:nvSpPr>
          <p:cNvPr id="12" name="TextBox 11"/>
          <p:cNvSpPr txBox="1"/>
          <p:nvPr/>
        </p:nvSpPr>
        <p:spPr>
          <a:xfrm>
            <a:off x="3460750" y="4387850"/>
            <a:ext cx="2571749" cy="3683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fa-IR" dirty="0"/>
          </a:p>
        </p:txBody>
      </p:sp>
      <p:sp>
        <p:nvSpPr>
          <p:cNvPr id="4" name="TextBox 3"/>
          <p:cNvSpPr txBox="1"/>
          <p:nvPr/>
        </p:nvSpPr>
        <p:spPr>
          <a:xfrm>
            <a:off x="5318234" y="3587234"/>
            <a:ext cx="1488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a-IR" dirty="0" smtClean="0"/>
              <a:t>فولی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493828" y="4337311"/>
            <a:ext cx="1545021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a-IR" dirty="0" smtClean="0"/>
              <a:t>کاندوم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420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مداخلات خاص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روش های جراحی : روش های حفظ رحم تا هیسترکتومی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424413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احتباس جفت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عدم خروج جفت 30 دقیقه بعد از زایمان</a:t>
            </a:r>
          </a:p>
          <a:p>
            <a:r>
              <a:rPr lang="fa-IR" dirty="0" smtClean="0"/>
              <a:t>در صورت زایمان </a:t>
            </a:r>
            <a:r>
              <a:rPr lang="fa-IR" dirty="0"/>
              <a:t>فیزیولوژیک عدم خروج جفت </a:t>
            </a:r>
            <a:r>
              <a:rPr lang="fa-IR" dirty="0" smtClean="0"/>
              <a:t>60دقیقه </a:t>
            </a:r>
            <a:r>
              <a:rPr lang="fa-IR" dirty="0"/>
              <a:t>بعد از </a:t>
            </a:r>
            <a:r>
              <a:rPr lang="fa-IR" dirty="0" smtClean="0"/>
              <a:t>زایمان</a:t>
            </a:r>
          </a:p>
          <a:p>
            <a:endParaRPr lang="fa-IR" dirty="0"/>
          </a:p>
          <a:p>
            <a:r>
              <a:rPr lang="fa-IR" dirty="0" smtClean="0"/>
              <a:t>ریسک فاکتورها :مثانه پر – سابقه احتباس </a:t>
            </a:r>
            <a:r>
              <a:rPr lang="fa-IR" dirty="0"/>
              <a:t>جفت-جفت کوچک-سابقه </a:t>
            </a:r>
            <a:r>
              <a:rPr lang="fa-IR" dirty="0" smtClean="0"/>
              <a:t>دستکاری-جفت سرراهی-میوم- بسته شدن دهانه رحم قبل از خروج جفت-چسبندگی جفت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3759720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 smtClean="0"/>
              <a:t>عوارض :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خونریزی- عفونت- اینورژن رحم - </a:t>
            </a:r>
            <a:r>
              <a:rPr lang="en-US" dirty="0" smtClean="0"/>
              <a:t> S</a:t>
            </a:r>
            <a:r>
              <a:rPr lang="fa-IR" dirty="0" smtClean="0"/>
              <a:t>ubinvovtion</a:t>
            </a:r>
            <a:endParaRPr lang="en-US" dirty="0" smtClean="0"/>
          </a:p>
          <a:p>
            <a:pPr marL="0" indent="0">
              <a:buNone/>
            </a:pPr>
            <a:r>
              <a:rPr lang="fa-IR" dirty="0" smtClean="0"/>
              <a:t> </a:t>
            </a:r>
            <a:r>
              <a:rPr lang="fa-IR" sz="4400" dirty="0" smtClean="0">
                <a:ln w="3175" cmpd="sng">
                  <a:noFill/>
                </a:ln>
                <a:latin typeface="+mj-lt"/>
                <a:ea typeface="+mj-ea"/>
                <a:cs typeface="+mj-cs"/>
              </a:rPr>
              <a:t>اقدامات :</a:t>
            </a:r>
            <a:endParaRPr lang="fa-IR" sz="4400" dirty="0">
              <a:ln w="3175" cmpd="sng">
                <a:noFill/>
              </a:ln>
              <a:latin typeface="+mj-lt"/>
              <a:ea typeface="+mj-ea"/>
              <a:cs typeface="+mj-cs"/>
            </a:endParaRPr>
          </a:p>
          <a:p>
            <a:pPr marL="0" indent="0">
              <a:buNone/>
            </a:pPr>
            <a:r>
              <a:rPr lang="fa-IR" dirty="0" smtClean="0"/>
              <a:t>اقدامات اولیه مشخص شده در صورت خونریزی</a:t>
            </a:r>
            <a:endParaRPr lang="fa-IR" dirty="0"/>
          </a:p>
        </p:txBody>
      </p:sp>
      <p:sp>
        <p:nvSpPr>
          <p:cNvPr id="6" name="TextBox 5"/>
          <p:cNvSpPr txBox="1"/>
          <p:nvPr/>
        </p:nvSpPr>
        <p:spPr>
          <a:xfrm>
            <a:off x="3530162" y="2666266"/>
            <a:ext cx="18161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fa-IR" dirty="0" smtClean="0"/>
              <a:t>رحمی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146765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 smtClean="0"/>
              <a:t>گام اول :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در صورت عدم خونریزی :</a:t>
            </a:r>
          </a:p>
          <a:p>
            <a:pPr marL="0" indent="0">
              <a:buNone/>
            </a:pPr>
            <a:r>
              <a:rPr lang="fa-IR" dirty="0" smtClean="0"/>
              <a:t>انفوزیون سنتوو کشیدن  ضعیف بند ناف با قرار دادن دست روی رحم</a:t>
            </a:r>
          </a:p>
          <a:p>
            <a:pPr marL="0" indent="0">
              <a:buNone/>
            </a:pPr>
            <a:r>
              <a:rPr lang="fa-IR" dirty="0" smtClean="0"/>
              <a:t>در صورت داشتن رحم منقبض </a:t>
            </a:r>
            <a:r>
              <a:rPr lang="fa-IR" dirty="0"/>
              <a:t>و عدم خونریزی </a:t>
            </a:r>
            <a:r>
              <a:rPr lang="fa-IR" dirty="0" smtClean="0"/>
              <a:t>قطع سنتو</a:t>
            </a:r>
          </a:p>
          <a:p>
            <a:pPr marL="0" indent="0">
              <a:buNone/>
            </a:pPr>
            <a:r>
              <a:rPr lang="fa-IR" dirty="0" smtClean="0"/>
              <a:t>دادن فرصت تا  30 دقیقه</a:t>
            </a:r>
          </a:p>
          <a:p>
            <a:pPr marL="0" indent="0">
              <a:buNone/>
            </a:pPr>
            <a:endParaRPr lang="fa-IR" dirty="0"/>
          </a:p>
          <a:p>
            <a:pPr marL="0" indent="0">
              <a:buNone/>
            </a:pP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3762977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690032"/>
            <a:ext cx="9601196" cy="1303867"/>
          </a:xfrm>
        </p:spPr>
        <p:txBody>
          <a:bodyPr/>
          <a:lstStyle/>
          <a:p>
            <a:pPr algn="r"/>
            <a:r>
              <a:rPr lang="fa-IR" dirty="0" smtClean="0"/>
              <a:t>گام دوم :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1769532"/>
            <a:ext cx="9601196" cy="331893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fa-IR" dirty="0" smtClean="0"/>
              <a:t>درخواست کمک</a:t>
            </a:r>
          </a:p>
          <a:p>
            <a:pPr marL="0" indent="0">
              <a:buNone/>
            </a:pPr>
            <a:r>
              <a:rPr lang="fa-IR" dirty="0" smtClean="0"/>
              <a:t>اطلاع به متخصص زنان</a:t>
            </a:r>
          </a:p>
          <a:p>
            <a:pPr marL="0" indent="0">
              <a:buNone/>
            </a:pPr>
            <a:r>
              <a:rPr lang="fa-IR" dirty="0" smtClean="0"/>
              <a:t>تخلیه مثانه با سوند</a:t>
            </a:r>
          </a:p>
          <a:p>
            <a:pPr marL="0" indent="0">
              <a:buNone/>
            </a:pPr>
            <a:r>
              <a:rPr lang="fa-IR" dirty="0" smtClean="0"/>
              <a:t>مشاوره با همراهان</a:t>
            </a:r>
          </a:p>
          <a:p>
            <a:pPr marL="0" indent="0">
              <a:buNone/>
            </a:pPr>
            <a:r>
              <a:rPr lang="fa-IR" dirty="0"/>
              <a:t>اطلاع به متخصص </a:t>
            </a:r>
            <a:r>
              <a:rPr lang="fa-IR" dirty="0" smtClean="0"/>
              <a:t>بیهوشی</a:t>
            </a:r>
          </a:p>
          <a:p>
            <a:pPr marL="0" indent="0">
              <a:buNone/>
            </a:pPr>
            <a:r>
              <a:rPr lang="fa-IR" dirty="0" smtClean="0"/>
              <a:t>انتقال بیمار به اتاق عمل</a:t>
            </a:r>
          </a:p>
          <a:p>
            <a:pPr marL="0" indent="0">
              <a:buNone/>
            </a:pPr>
            <a:r>
              <a:rPr lang="fa-IR" dirty="0" smtClean="0"/>
              <a:t>تجویز </a:t>
            </a:r>
            <a:r>
              <a:rPr lang="en-US" dirty="0" smtClean="0"/>
              <a:t> Ab</a:t>
            </a:r>
            <a:r>
              <a:rPr lang="fa-IR" dirty="0" smtClean="0"/>
              <a:t>پروفیلاکسی</a:t>
            </a:r>
          </a:p>
          <a:p>
            <a:pPr marL="0" indent="0">
              <a:buNone/>
            </a:pPr>
            <a:r>
              <a:rPr lang="fa-IR" dirty="0" smtClean="0"/>
              <a:t>کوراژ دستی جفت تحت بیهوشی و یا بی حسی موضعی در صورت خروج ناقص کوراژ مجدد</a:t>
            </a:r>
          </a:p>
          <a:p>
            <a:pPr marL="0" indent="0">
              <a:buNone/>
            </a:pPr>
            <a:r>
              <a:rPr lang="fa-IR" dirty="0" smtClean="0"/>
              <a:t>عدم موفقیت =&gt; احتمال چسبندگی، آمادگی برای لاپاروتومی و سنوگرافی حین عمل</a:t>
            </a:r>
            <a:endParaRPr lang="fa-IR" dirty="0"/>
          </a:p>
          <a:p>
            <a:pPr marL="0" indent="0">
              <a:buNone/>
            </a:pP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2101232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ترومای دستگاه تناسلی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شامل هماتوم یا پارگی سرویکس / هماتوم شیلانچن یا پارگی رحم / هماتوم واژن </a:t>
            </a:r>
          </a:p>
          <a:p>
            <a:r>
              <a:rPr lang="fa-IR" dirty="0" smtClean="0"/>
              <a:t>هماتوم محل اپی =&gt; به صورت برجستگی در واژن یا رکتوم </a:t>
            </a:r>
          </a:p>
          <a:p>
            <a:r>
              <a:rPr lang="fa-IR" dirty="0" smtClean="0"/>
              <a:t>هماتوم کوچک =&gt; مدیریت انتظاری و کنترل دقیق</a:t>
            </a:r>
          </a:p>
          <a:p>
            <a:r>
              <a:rPr lang="fa-IR" dirty="0" smtClean="0"/>
              <a:t>هماتوم گسترش یابنده =&gt; اقدام جراحی</a:t>
            </a:r>
          </a:p>
        </p:txBody>
      </p:sp>
    </p:spTree>
    <p:extLst>
      <p:ext uri="{BB962C8B-B14F-4D97-AF65-F5344CB8AC3E}">
        <p14:creationId xmlns:p14="http://schemas.microsoft.com/office/powerpoint/2010/main" val="1595065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اینورژن رحمی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fa-IR" dirty="0" smtClean="0"/>
              <a:t>علت تقریباً همیشه کشش بند ناف است.</a:t>
            </a:r>
          </a:p>
          <a:p>
            <a:r>
              <a:rPr lang="fa-IR" dirty="0" smtClean="0"/>
              <a:t>ریسک فاکتور ها: میوم رحمی / عفونت رحمی / بند ناف کوتاه / </a:t>
            </a:r>
            <a:r>
              <a:rPr lang="fa-IR" dirty="0" smtClean="0">
                <a:solidFill>
                  <a:schemeClr val="tx1"/>
                </a:solidFill>
              </a:rPr>
              <a:t>جفت کوچک </a:t>
            </a:r>
            <a:r>
              <a:rPr lang="fa-IR" dirty="0" smtClean="0"/>
              <a:t>/ چسبندگی غیر طبیعی جفت</a:t>
            </a:r>
          </a:p>
          <a:p>
            <a:r>
              <a:rPr lang="fa-IR" dirty="0" smtClean="0"/>
              <a:t>اقدامات: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a-IR" dirty="0" smtClean="0"/>
              <a:t>درخواست کمک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a-IR" dirty="0" smtClean="0"/>
              <a:t>قطع سنتو و تزریق پتدین 1 میلی گرم به صورت </a:t>
            </a:r>
            <a:r>
              <a:rPr lang="en-US" dirty="0" smtClean="0"/>
              <a:t>IV</a:t>
            </a:r>
            <a:r>
              <a:rPr lang="fa-IR" dirty="0" smtClean="0"/>
              <a:t> آهسته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a-IR" dirty="0" smtClean="0"/>
              <a:t>اطلاع به متخصص بیهوشی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a-IR" dirty="0" smtClean="0"/>
              <a:t>تمیز کردن رحم با بتادین و پوشاندن رحم با حوله یا پارچه استریل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a-IR" dirty="0" smtClean="0"/>
              <a:t>جا اندازی رحم </a:t>
            </a:r>
            <a:r>
              <a:rPr lang="fa-IR" dirty="0" smtClean="0">
                <a:solidFill>
                  <a:schemeClr val="tx1"/>
                </a:solidFill>
              </a:rPr>
              <a:t>تحت بیهوشی  در محور طولی شدن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a-IR" dirty="0" smtClean="0">
                <a:solidFill>
                  <a:schemeClr val="tx1"/>
                </a:solidFill>
              </a:rPr>
              <a:t>عدم موفقیت تزریق 2 گرم سولفات منیزیم در عرض 5 تا 10 دقیقه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a-IR" dirty="0" smtClean="0">
                <a:solidFill>
                  <a:schemeClr val="tx1"/>
                </a:solidFill>
              </a:rPr>
              <a:t>نهایتا در صورت عدم موفقیت اقدام جراحی</a:t>
            </a:r>
          </a:p>
          <a:p>
            <a:pPr>
              <a:buFont typeface="Wingdings" panose="05000000000000000000" pitchFamily="2" charset="2"/>
              <a:buChar char="ü"/>
            </a:pP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3673456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اختلال انعقادی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از علل نادر خونریزی پس از زایمان</a:t>
            </a:r>
          </a:p>
          <a:p>
            <a:r>
              <a:rPr lang="fa-IR" dirty="0" smtClean="0"/>
              <a:t>طبق اقدامات روتین کنترل خونریزی انجام دادیم ولی موثر نشد و علتی هم نیافتیم</a:t>
            </a:r>
          </a:p>
          <a:p>
            <a:r>
              <a:rPr lang="fa-IR" dirty="0" smtClean="0"/>
              <a:t>علل یا دلایل: بیماری انعقادی زمینه ای مثل </a:t>
            </a:r>
            <a:r>
              <a:rPr lang="en-US" dirty="0" smtClean="0"/>
              <a:t>ITP/TTP</a:t>
            </a:r>
            <a:r>
              <a:rPr lang="fa-IR" dirty="0" smtClean="0"/>
              <a:t> /</a:t>
            </a:r>
            <a:r>
              <a:rPr lang="en-US" dirty="0" smtClean="0"/>
              <a:t>UVP</a:t>
            </a:r>
            <a:r>
              <a:rPr lang="fa-IR" dirty="0" smtClean="0"/>
              <a:t>(هموفیلی) مصرف داروهای ضد انقعاد مثل </a:t>
            </a:r>
            <a:r>
              <a:rPr lang="en-US" dirty="0" smtClean="0"/>
              <a:t>ASA</a:t>
            </a:r>
            <a:r>
              <a:rPr lang="fa-IR" dirty="0" smtClean="0"/>
              <a:t> / </a:t>
            </a:r>
            <a:r>
              <a:rPr lang="en-US" dirty="0" smtClean="0"/>
              <a:t>DIC</a:t>
            </a:r>
            <a:r>
              <a:rPr lang="fa-IR" dirty="0" smtClean="0"/>
              <a:t>(ریسک فاکتورها: پره اکلامسی-هلپ-سپسیس-</a:t>
            </a:r>
            <a:r>
              <a:rPr lang="fa-IR" dirty="0" smtClean="0">
                <a:solidFill>
                  <a:srgbClr val="FF0000"/>
                </a:solidFill>
              </a:rPr>
              <a:t>دکلمان </a:t>
            </a:r>
            <a:r>
              <a:rPr lang="fa-IR" dirty="0" smtClean="0"/>
              <a:t>)</a:t>
            </a:r>
          </a:p>
          <a:p>
            <a:r>
              <a:rPr lang="fa-IR" dirty="0" smtClean="0"/>
              <a:t>اقدامات: شمارش پلاکت / فاکتورهای انعقادی / </a:t>
            </a:r>
            <a:r>
              <a:rPr lang="en-US" dirty="0" smtClean="0"/>
              <a:t>D-DIMER</a:t>
            </a:r>
            <a:r>
              <a:rPr lang="fa-IR" dirty="0" smtClean="0"/>
              <a:t> /fib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1843887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اقدامات درمانی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105247"/>
            <a:ext cx="9601196" cy="3770621"/>
          </a:xfrm>
        </p:spPr>
        <p:txBody>
          <a:bodyPr>
            <a:normAutofit fontScale="62500" lnSpcReduction="20000"/>
          </a:bodyPr>
          <a:lstStyle/>
          <a:p>
            <a:r>
              <a:rPr lang="fa-IR" dirty="0" smtClean="0"/>
              <a:t>درمان بیماری زمینه ای </a:t>
            </a:r>
          </a:p>
          <a:p>
            <a:r>
              <a:rPr lang="fa-IR" dirty="0" smtClean="0"/>
              <a:t>جایگزینی مناسب خون</a:t>
            </a:r>
          </a:p>
          <a:p>
            <a:r>
              <a:rPr lang="fa-IR" dirty="0" smtClean="0"/>
              <a:t>مشاوره داخلی</a:t>
            </a:r>
          </a:p>
          <a:p>
            <a:r>
              <a:rPr lang="fa-IR" dirty="0" smtClean="0"/>
              <a:t>در صورت ادامه خونریزی 1000 تا 1500 سی سی</a:t>
            </a:r>
          </a:p>
          <a:p>
            <a:pPr lvl="1"/>
            <a:r>
              <a:rPr lang="fa-IR" dirty="0" smtClean="0"/>
              <a:t>کد خونریزی </a:t>
            </a:r>
          </a:p>
          <a:p>
            <a:pPr lvl="1"/>
            <a:r>
              <a:rPr lang="fa-IR" dirty="0" smtClean="0"/>
              <a:t>آماده کردن اتاق عمل و حضور متخصص بیهوشی</a:t>
            </a:r>
          </a:p>
          <a:p>
            <a:pPr lvl="1"/>
            <a:r>
              <a:rPr lang="en-US" dirty="0" smtClean="0"/>
              <a:t>CVP</a:t>
            </a:r>
            <a:r>
              <a:rPr lang="fa-IR" dirty="0" smtClean="0"/>
              <a:t> در صورت نداشتن رگ محیطی مناسب یا عدم مهارت کافی</a:t>
            </a:r>
          </a:p>
          <a:p>
            <a:pPr lvl="1"/>
            <a:r>
              <a:rPr lang="fa-IR" dirty="0" smtClean="0"/>
              <a:t>مانیتورینگ غیر تهاجمی</a:t>
            </a:r>
          </a:p>
          <a:p>
            <a:pPr lvl="1"/>
            <a:r>
              <a:rPr lang="fa-IR" dirty="0" smtClean="0"/>
              <a:t>پیگیری جواب آزمایشات</a:t>
            </a:r>
          </a:p>
          <a:p>
            <a:pPr lvl="1"/>
            <a:r>
              <a:rPr lang="fa-IR" dirty="0" smtClean="0"/>
              <a:t>چارت دقیق علائم حیاتی و ادرار</a:t>
            </a:r>
          </a:p>
          <a:p>
            <a:pPr lvl="1"/>
            <a:r>
              <a:rPr lang="fa-IR" dirty="0" smtClean="0"/>
              <a:t>ادامه درمان مرحله 1</a:t>
            </a:r>
          </a:p>
          <a:p>
            <a:pPr lvl="1"/>
            <a:r>
              <a:rPr lang="fa-IR" dirty="0" smtClean="0"/>
              <a:t>تزریق پکسل 1 یا 2 واحد براساس علائم</a:t>
            </a:r>
          </a:p>
          <a:p>
            <a:pPr lvl="1"/>
            <a:r>
              <a:rPr lang="fa-IR" dirty="0" smtClean="0"/>
              <a:t>تزریق اف اف پی در صورت تداوم خونریزی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291399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مرحله 4 شوک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حضور سطوح بالاتر مدیریتی (ریاست و مسئول فنی و معاونت درمان)</a:t>
            </a:r>
          </a:p>
          <a:p>
            <a:r>
              <a:rPr lang="fa-IR" dirty="0" smtClean="0"/>
              <a:t>دارو درمانی </a:t>
            </a:r>
          </a:p>
          <a:p>
            <a:r>
              <a:rPr lang="en-US" dirty="0" smtClean="0"/>
              <a:t>ACLS</a:t>
            </a:r>
            <a:endParaRPr lang="fa-IR" dirty="0" smtClean="0"/>
          </a:p>
          <a:p>
            <a:r>
              <a:rPr lang="fa-IR" dirty="0" smtClean="0"/>
              <a:t>ادامه ترانسفیوژن مسیو</a:t>
            </a:r>
          </a:p>
          <a:p>
            <a:r>
              <a:rPr lang="fa-IR" dirty="0" smtClean="0"/>
              <a:t>چک کراس مچ</a:t>
            </a:r>
          </a:p>
          <a:p>
            <a:r>
              <a:rPr lang="fa-IR" dirty="0" smtClean="0"/>
              <a:t>معاینه حضوری جراح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3454718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a-IR" dirty="0" smtClean="0"/>
              <a:t>ادامه خونریزی بیش 1500 سی سی یا آزمایشات غیرطبیعی یا الیگوری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a-IR" dirty="0" smtClean="0"/>
              <a:t>اطلاع به سطوح بالاتر مدیریتی توسط سوپروایزر (ریاست، مسئول فنی، ستاد هدایت، فوریت معاونت درمان)</a:t>
            </a:r>
          </a:p>
          <a:p>
            <a:r>
              <a:rPr lang="fa-IR" dirty="0" smtClean="0"/>
              <a:t>ادامه اقدامات قبلی</a:t>
            </a:r>
          </a:p>
          <a:p>
            <a:r>
              <a:rPr lang="fa-IR" dirty="0" smtClean="0"/>
              <a:t>انتقال به </a:t>
            </a:r>
            <a:r>
              <a:rPr lang="en-US" dirty="0" smtClean="0"/>
              <a:t>OR</a:t>
            </a:r>
            <a:r>
              <a:rPr lang="fa-IR" dirty="0" smtClean="0"/>
              <a:t> </a:t>
            </a:r>
          </a:p>
          <a:p>
            <a:r>
              <a:rPr lang="fa-IR" smtClean="0"/>
              <a:t>مانیتورینگ تهاجمی</a:t>
            </a:r>
            <a:endParaRPr lang="fa-IR" dirty="0" smtClean="0"/>
          </a:p>
          <a:p>
            <a:r>
              <a:rPr lang="fa-IR" dirty="0" smtClean="0"/>
              <a:t>اعلام دارو درمانی</a:t>
            </a:r>
            <a:r>
              <a:rPr lang="fa-IR" dirty="0"/>
              <a:t> </a:t>
            </a:r>
            <a:r>
              <a:rPr lang="fa-IR" dirty="0" smtClean="0"/>
              <a:t>(داروهای اینوترو / وازواکتیو با تشخیص متخصص بیهوشی و زنان)</a:t>
            </a:r>
          </a:p>
          <a:p>
            <a:r>
              <a:rPr lang="fa-IR" dirty="0" smtClean="0"/>
              <a:t>اعلام و شروع انتقال مسیر به ترانسفیوژن</a:t>
            </a:r>
          </a:p>
          <a:p>
            <a:r>
              <a:rPr lang="fa-IR" dirty="0" smtClean="0"/>
              <a:t>افزایش مداخلات به علت کنترل خونریزی</a:t>
            </a:r>
          </a:p>
        </p:txBody>
      </p:sp>
    </p:spTree>
    <p:extLst>
      <p:ext uri="{BB962C8B-B14F-4D97-AF65-F5344CB8AC3E}">
        <p14:creationId xmlns:p14="http://schemas.microsoft.com/office/powerpoint/2010/main" val="1268004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213</TotalTime>
  <Words>1092</Words>
  <Application>Microsoft Office PowerPoint</Application>
  <PresentationFormat>Widescreen</PresentationFormat>
  <Paragraphs>164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Garamond</vt:lpstr>
      <vt:lpstr>Times New Roman</vt:lpstr>
      <vt:lpstr>Wingdings</vt:lpstr>
      <vt:lpstr>Organic</vt:lpstr>
      <vt:lpstr>خونریزی های مامائی</vt:lpstr>
      <vt:lpstr>شیوع 1/200 تا 1/250 زایمان ها</vt:lpstr>
      <vt:lpstr>-  50درصد علت مرگ و میر مادران در کشورهای در حال توسعه است.</vt:lpstr>
      <vt:lpstr>تعریف  :</vt:lpstr>
      <vt:lpstr>تشخیص :</vt:lpstr>
      <vt:lpstr>PowerPoint Presentation</vt:lpstr>
      <vt:lpstr>نکات مهم در تخمین خونریزی</vt:lpstr>
      <vt:lpstr>چگونه خونریزی های بعد زایمان را مدیریت کنیم :</vt:lpstr>
      <vt:lpstr>نحوه اداره خونریزی  500 cc) بعد از زایمان طبیعی 1000  cc بعد از زایمان سزارین) </vt:lpstr>
      <vt:lpstr>PowerPoint Presentation</vt:lpstr>
      <vt:lpstr>PowerPoint Presentation</vt:lpstr>
      <vt:lpstr>اعضای پیش کد خونریزی</vt:lpstr>
      <vt:lpstr>تعیین علت خونریزی</vt:lpstr>
      <vt:lpstr>اقدامات درمانی به ترتیب</vt:lpstr>
      <vt:lpstr>مداخلات مکانیکی</vt:lpstr>
      <vt:lpstr>مداخلات خاص</vt:lpstr>
      <vt:lpstr>احتباس جفت</vt:lpstr>
      <vt:lpstr>عوارض :</vt:lpstr>
      <vt:lpstr>گام اول :</vt:lpstr>
      <vt:lpstr>گام دوم :</vt:lpstr>
      <vt:lpstr>ترومای دستگاه تناسلی</vt:lpstr>
      <vt:lpstr>اینورژن رحمی</vt:lpstr>
      <vt:lpstr>اختلال انعقادی</vt:lpstr>
      <vt:lpstr>اقدامات درمانی</vt:lpstr>
      <vt:lpstr>مرحله 4 شوک</vt:lpstr>
      <vt:lpstr>ادامه خونریزی بیش 1500 سی سی یا آزمایشات غیرطبیعی یا الیگوری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خونریزی های مامائی</dc:title>
  <dc:creator>IT</dc:creator>
  <cp:lastModifiedBy>app7</cp:lastModifiedBy>
  <cp:revision>32</cp:revision>
  <dcterms:created xsi:type="dcterms:W3CDTF">2019-11-03T14:33:28Z</dcterms:created>
  <dcterms:modified xsi:type="dcterms:W3CDTF">2019-12-01T10:41:30Z</dcterms:modified>
</cp:coreProperties>
</file>